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4" r:id="rId1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B8B87D4-52DE-4AAB-B5E0-DFD07FABBC5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96F0C360-E9E0-4AC5-A232-2C79B3165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9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C360-E9E0-4AC5-A232-2C79B3165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IDOR2019?src=hash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twitter.com/hashtag/imaging?src=hash" TargetMode="External"/><Relationship Id="rId4" Type="http://schemas.openxmlformats.org/officeDocument/2006/relationships/hyperlink" Target="https://twitter.com/hashtag/sports?src=hash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531466"/>
            <a:ext cx="4476751" cy="236220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Ziua Internaţională a 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Radiologiei</a:t>
            </a:r>
            <a:b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8 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Noiembrie 2019 </a:t>
            </a:r>
            <a:b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ISP\Documents\ZIUA INTERNAT RADIOLOGIEI\IDoR-logo-custo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7" y="6927"/>
            <a:ext cx="4648200" cy="12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P\Desktop\IDoR 2019_(Romanian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94" y="6927"/>
            <a:ext cx="3572850" cy="50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" y="5867400"/>
            <a:ext cx="5565371" cy="8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4419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Dă un LIKE pe pagina de Facebook!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491734" cy="149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19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7"/>
            <a:ext cx="9094754" cy="477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4778059"/>
            <a:ext cx="8857362" cy="19851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dirty="0" smtClean="0">
                <a:solidFill>
                  <a:srgbClr val="14171A"/>
                </a:solidFill>
                <a:latin typeface="Segoe UI" pitchFamily="34" charset="0"/>
                <a:cs typeface="Segoe UI" pitchFamily="34" charset="0"/>
              </a:rPr>
              <a:t>În </a:t>
            </a:r>
            <a:r>
              <a:rPr lang="ro-RO" sz="2000" b="1" dirty="0" smtClean="0">
                <a:solidFill>
                  <a:schemeClr val="accent6"/>
                </a:solidFill>
                <a:latin typeface="Segoe UI" pitchFamily="34" charset="0"/>
                <a:cs typeface="Segoe UI" pitchFamily="34" charset="0"/>
              </a:rPr>
              <a:t>8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ro-RO" sz="2000" b="1" dirty="0" smtClean="0">
                <a:solidFill>
                  <a:schemeClr val="accent6"/>
                </a:solidFill>
                <a:latin typeface="Segoe UI" pitchFamily="34" charset="0"/>
                <a:cs typeface="Segoe UI" pitchFamily="34" charset="0"/>
              </a:rPr>
              <a:t>noiembrie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,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trimite o poză cu tine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sau cu echipa ta de radiologi în ipostază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 sportivă cu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hashtag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C94E0"/>
                </a:solidFill>
                <a:effectLst/>
                <a:latin typeface="Segoe UI" pitchFamily="34" charset="0"/>
                <a:cs typeface="Segoe UI" pitchFamily="34" charset="0"/>
                <a:hlinkClick r:id="rId3"/>
              </a:rPr>
              <a:t>#IDOR2019</a:t>
            </a:r>
            <a:endParaRPr lang="ro-RO" sz="2000" b="1" dirty="0">
              <a:solidFill>
                <a:srgbClr val="14171A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dirty="0">
                <a:solidFill>
                  <a:srgbClr val="14171A"/>
                </a:solidFill>
                <a:latin typeface="Segoe UI" pitchFamily="34" charset="0"/>
                <a:cs typeface="Segoe UI" pitchFamily="34" charset="0"/>
              </a:rPr>
              <a:t>p</a:t>
            </a:r>
            <a:r>
              <a:rPr lang="ro-RO" sz="2000" dirty="0" smtClean="0">
                <a:solidFill>
                  <a:srgbClr val="14171A"/>
                </a:solidFill>
                <a:latin typeface="Segoe UI" pitchFamily="34" charset="0"/>
                <a:cs typeface="Segoe UI" pitchFamily="34" charset="0"/>
              </a:rPr>
              <a:t>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kumimoji="0" lang="ro-RO" sz="200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pagina de facebook a evenimentului sau pe Instagram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 smtClean="0">
              <a:solidFill>
                <a:srgbClr val="14171A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dirty="0" smtClean="0">
                <a:solidFill>
                  <a:srgbClr val="14171A"/>
                </a:solidFill>
                <a:latin typeface="Segoe UI" pitchFamily="34" charset="0"/>
                <a:cs typeface="Segoe UI" pitchFamily="34" charset="0"/>
              </a:rPr>
              <a:t>Să sărbătorim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C94E0"/>
                </a:solidFill>
                <a:effectLst/>
                <a:latin typeface="Segoe UI" pitchFamily="34" charset="0"/>
                <a:cs typeface="Segoe UI" pitchFamily="34" charset="0"/>
                <a:hlinkClick r:id="rId4"/>
              </a:rPr>
              <a:t>#sports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C94E0"/>
                </a:solidFill>
                <a:effectLst/>
                <a:latin typeface="Segoe UI" pitchFamily="34" charset="0"/>
                <a:cs typeface="Segoe UI" pitchFamily="34" charset="0"/>
                <a:hlinkClick r:id="rId5"/>
              </a:rPr>
              <a:t>#imaging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împreună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!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3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3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300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57" y="5807796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22" y="5690745"/>
            <a:ext cx="1406481" cy="87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48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6070" y="20574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În aceeaşi dată de 8 noiembrie se celebrează şi </a:t>
            </a:r>
            <a:r>
              <a:rPr lang="ro-RO" sz="2000" b="1" dirty="0" smtClean="0">
                <a:solidFill>
                  <a:schemeClr val="accent1"/>
                </a:solidFill>
              </a:rPr>
              <a:t>Ziua Mondială a Radiografiei</a:t>
            </a:r>
            <a:r>
              <a:rPr lang="ro-RO" sz="2000" dirty="0" smtClean="0"/>
              <a:t>, organizată de Societatea tehnicienilor de radiologie, cu scopul de a promova meseria de tehnician radiolog şi de a conştientiza rolul acestora în sistemul de sănătate modern.</a:t>
            </a:r>
            <a:r>
              <a:rPr lang="ro-RO" sz="2000" b="1" dirty="0" smtClean="0">
                <a:solidFill>
                  <a:schemeClr val="accent1"/>
                </a:solidFill>
              </a:rPr>
              <a:t>                </a:t>
            </a:r>
          </a:p>
          <a:p>
            <a:r>
              <a:rPr lang="ro-RO" sz="2000" b="1" dirty="0" smtClean="0">
                <a:solidFill>
                  <a:schemeClr val="accent1"/>
                </a:solidFill>
              </a:rPr>
              <a:t>Ziua </a:t>
            </a:r>
            <a:r>
              <a:rPr lang="ro-RO" sz="2000" b="1" dirty="0">
                <a:solidFill>
                  <a:schemeClr val="accent1"/>
                </a:solidFill>
              </a:rPr>
              <a:t>Mondială a </a:t>
            </a:r>
            <a:r>
              <a:rPr lang="ro-RO" sz="2000" b="1" dirty="0" smtClean="0">
                <a:solidFill>
                  <a:schemeClr val="accent1"/>
                </a:solidFill>
              </a:rPr>
              <a:t>Radiografiei </a:t>
            </a:r>
            <a:r>
              <a:rPr lang="ro-RO" sz="2000" dirty="0" smtClean="0"/>
              <a:t>se celebrează din anul 2007.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813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86982"/>
            <a:ext cx="7467600" cy="526621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Pe</a:t>
            </a:r>
            <a:r>
              <a:rPr lang="en-US" dirty="0"/>
              <a:t> 8 </a:t>
            </a:r>
            <a:r>
              <a:rPr lang="en-US" dirty="0" err="1"/>
              <a:t>noiembrie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ro-RO" dirty="0" smtClean="0"/>
              <a:t>9</a:t>
            </a:r>
            <a:r>
              <a:rPr lang="en-US" dirty="0" smtClean="0"/>
              <a:t> </a:t>
            </a:r>
            <a:r>
              <a:rPr lang="en-US" dirty="0" err="1"/>
              <a:t>medicii</a:t>
            </a:r>
            <a:r>
              <a:rPr lang="en-US" dirty="0"/>
              <a:t> </a:t>
            </a:r>
            <a:r>
              <a:rPr lang="en-US" dirty="0" err="1"/>
              <a:t>radiologi</a:t>
            </a:r>
            <a:r>
              <a:rPr lang="en-US" dirty="0"/>
              <a:t>, </a:t>
            </a:r>
            <a:r>
              <a:rPr lang="en-US" dirty="0" err="1"/>
              <a:t>imagiști</a:t>
            </a:r>
            <a:r>
              <a:rPr lang="en-US" dirty="0"/>
              <a:t>, </a:t>
            </a:r>
            <a:r>
              <a:rPr lang="en-US" dirty="0" err="1"/>
              <a:t>tehnicienii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profesioniștii</a:t>
            </a:r>
            <a:r>
              <a:rPr lang="en-US" dirty="0"/>
              <a:t> din </a:t>
            </a:r>
            <a:r>
              <a:rPr lang="en-US" dirty="0" err="1"/>
              <a:t>domenii</a:t>
            </a:r>
            <a:r>
              <a:rPr lang="en-US" dirty="0"/>
              <a:t> </a:t>
            </a:r>
            <a:r>
              <a:rPr lang="en-US" dirty="0" err="1"/>
              <a:t>conexe</a:t>
            </a:r>
            <a:r>
              <a:rPr lang="en-US" dirty="0"/>
              <a:t> </a:t>
            </a:r>
            <a:r>
              <a:rPr lang="en-US" dirty="0" err="1"/>
              <a:t>celebrează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de-a </a:t>
            </a:r>
            <a:r>
              <a:rPr lang="en-US" dirty="0" err="1"/>
              <a:t>șaptea</a:t>
            </a:r>
            <a:r>
              <a:rPr lang="en-US" dirty="0"/>
              <a:t> </a:t>
            </a:r>
            <a:r>
              <a:rPr lang="en-US" dirty="0" err="1"/>
              <a:t>ediție</a:t>
            </a:r>
            <a:r>
              <a:rPr lang="en-US" dirty="0"/>
              <a:t> a </a:t>
            </a:r>
            <a:r>
              <a:rPr lang="en-US" dirty="0" err="1"/>
              <a:t>Zilei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a </a:t>
            </a:r>
            <a:r>
              <a:rPr lang="en-US" dirty="0" err="1"/>
              <a:t>Radiologiei</a:t>
            </a:r>
            <a:r>
              <a:rPr lang="en-US" dirty="0"/>
              <a:t> (</a:t>
            </a:r>
            <a:r>
              <a:rPr lang="en-US" dirty="0" err="1"/>
              <a:t>IDoR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ro-RO" dirty="0" smtClean="0"/>
              <a:t>9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/>
              <a:t>sărbătorim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!</a:t>
            </a:r>
          </a:p>
          <a:p>
            <a:pPr algn="just"/>
            <a:r>
              <a:rPr lang="en-US" dirty="0"/>
              <a:t>Ziua </a:t>
            </a:r>
            <a:r>
              <a:rPr lang="en-US" dirty="0" err="1"/>
              <a:t>Internațională</a:t>
            </a:r>
            <a:r>
              <a:rPr lang="en-US" dirty="0"/>
              <a:t> a </a:t>
            </a:r>
            <a:r>
              <a:rPr lang="en-US" dirty="0" err="1"/>
              <a:t>Radiologiei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eveniment</a:t>
            </a:r>
            <a:r>
              <a:rPr lang="en-US" dirty="0"/>
              <a:t> </a:t>
            </a:r>
            <a:r>
              <a:rPr lang="en-US" dirty="0" err="1"/>
              <a:t>organizat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cu </a:t>
            </a:r>
            <a:r>
              <a:rPr lang="en-US" dirty="0" err="1"/>
              <a:t>scopul</a:t>
            </a:r>
            <a:r>
              <a:rPr lang="en-US" dirty="0"/>
              <a:t> de a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nivelul</a:t>
            </a:r>
            <a:r>
              <a:rPr lang="en-US" dirty="0"/>
              <a:t> de </a:t>
            </a:r>
            <a:r>
              <a:rPr lang="en-US" dirty="0" err="1"/>
              <a:t>conștientizare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rolului</a:t>
            </a:r>
            <a:r>
              <a:rPr lang="en-US" dirty="0"/>
              <a:t> </a:t>
            </a:r>
            <a:r>
              <a:rPr lang="en-US" dirty="0" err="1"/>
              <a:t>radiologiei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îngrijiri</a:t>
            </a:r>
            <a:r>
              <a:rPr lang="en-US" dirty="0"/>
              <a:t> de </a:t>
            </a:r>
            <a:r>
              <a:rPr lang="en-US" dirty="0" err="1"/>
              <a:t>sănătate</a:t>
            </a:r>
            <a:r>
              <a:rPr lang="en-US" dirty="0"/>
              <a:t> </a:t>
            </a:r>
            <a:r>
              <a:rPr lang="en-US" dirty="0" err="1"/>
              <a:t>sigure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îmbunătății</a:t>
            </a:r>
            <a:r>
              <a:rPr lang="en-US" dirty="0"/>
              <a:t>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rolului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medicii</a:t>
            </a:r>
            <a:r>
              <a:rPr lang="en-US" dirty="0"/>
              <a:t> </a:t>
            </a:r>
            <a:r>
              <a:rPr lang="en-US" dirty="0" err="1"/>
              <a:t>radiologi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tehnicienii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de </a:t>
            </a:r>
            <a:r>
              <a:rPr lang="en-US" dirty="0" err="1"/>
              <a:t>acordare</a:t>
            </a:r>
            <a:r>
              <a:rPr lang="en-US" dirty="0"/>
              <a:t> a </a:t>
            </a:r>
            <a:r>
              <a:rPr lang="en-US" dirty="0" err="1"/>
              <a:t>îngrijirilor</a:t>
            </a:r>
            <a:r>
              <a:rPr lang="en-US" dirty="0"/>
              <a:t> de </a:t>
            </a:r>
            <a:r>
              <a:rPr lang="en-US" dirty="0" err="1"/>
              <a:t>sănătate</a:t>
            </a:r>
            <a:r>
              <a:rPr lang="en-US" dirty="0"/>
              <a:t>. </a:t>
            </a:r>
          </a:p>
          <a:p>
            <a:r>
              <a:rPr lang="ro-RO" sz="1400" dirty="0">
                <a:solidFill>
                  <a:schemeClr val="bg2">
                    <a:lumMod val="50000"/>
                  </a:schemeClr>
                </a:solidFill>
              </a:rPr>
              <a:t>sursa-https://www.internationaldayofradiology.com/about-idor/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ISP\Documents\ZIUA INTERNAT RADIOLOGIEI\IDoR-logo-custo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3657600" cy="12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7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86982"/>
            <a:ext cx="6400800" cy="488521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Z</a:t>
            </a:r>
            <a:r>
              <a:rPr lang="en-US" dirty="0" smtClean="0"/>
              <a:t>iua </a:t>
            </a:r>
            <a:r>
              <a:rPr lang="en-US" dirty="0"/>
              <a:t>de 8 </a:t>
            </a:r>
            <a:r>
              <a:rPr lang="en-US" dirty="0" err="1"/>
              <a:t>noiembrie</a:t>
            </a:r>
            <a:r>
              <a:rPr lang="en-US" dirty="0"/>
              <a:t>, </a:t>
            </a:r>
            <a:r>
              <a:rPr lang="en-US" dirty="0" err="1"/>
              <a:t>zi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1895 Wilhelm Conrad </a:t>
            </a:r>
            <a:r>
              <a:rPr lang="en-US" dirty="0" err="1"/>
              <a:t>Röntgen</a:t>
            </a:r>
            <a:r>
              <a:rPr lang="en-US" dirty="0"/>
              <a:t> a </a:t>
            </a:r>
            <a:r>
              <a:rPr lang="en-US" dirty="0" err="1"/>
              <a:t>descoperit</a:t>
            </a:r>
            <a:r>
              <a:rPr lang="en-US" dirty="0"/>
              <a:t> </a:t>
            </a:r>
            <a:r>
              <a:rPr lang="en-US" dirty="0" err="1"/>
              <a:t>existența</a:t>
            </a:r>
            <a:r>
              <a:rPr lang="en-US" dirty="0"/>
              <a:t> </a:t>
            </a:r>
            <a:r>
              <a:rPr lang="en-US" dirty="0" err="1"/>
              <a:t>razelor</a:t>
            </a:r>
            <a:r>
              <a:rPr lang="en-US" dirty="0"/>
              <a:t> X,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aleasă</a:t>
            </a:r>
            <a:r>
              <a:rPr lang="en-US" dirty="0"/>
              <a:t> </a:t>
            </a:r>
            <a:r>
              <a:rPr lang="en-US" dirty="0" err="1"/>
              <a:t>ca</a:t>
            </a:r>
            <a:r>
              <a:rPr lang="en-US" dirty="0"/>
              <a:t> o </a:t>
            </a:r>
            <a:r>
              <a:rPr lang="en-US" dirty="0" err="1"/>
              <a:t>zi</a:t>
            </a:r>
            <a:r>
              <a:rPr lang="en-US" dirty="0"/>
              <a:t> de </a:t>
            </a:r>
            <a:r>
              <a:rPr lang="en-US" dirty="0" err="1"/>
              <a:t>conștientizare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acțiune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informarea</a:t>
            </a:r>
            <a:r>
              <a:rPr lang="en-US" dirty="0"/>
              <a:t> </a:t>
            </a:r>
            <a:r>
              <a:rPr lang="en-US" dirty="0" err="1"/>
              <a:t>populației</a:t>
            </a:r>
            <a:r>
              <a:rPr lang="en-US" dirty="0"/>
              <a:t> cu </a:t>
            </a:r>
            <a:r>
              <a:rPr lang="en-US" dirty="0" err="1"/>
              <a:t>privire</a:t>
            </a:r>
            <a:r>
              <a:rPr lang="en-US" dirty="0"/>
              <a:t> la: </a:t>
            </a:r>
            <a:endParaRPr lang="en-US" dirty="0" smtClean="0"/>
          </a:p>
          <a:p>
            <a:pPr algn="just"/>
            <a:r>
              <a:rPr lang="en-US" dirty="0" smtClean="0"/>
              <a:t>1)</a:t>
            </a:r>
            <a:r>
              <a:rPr lang="en-US" dirty="0" err="1" smtClean="0"/>
              <a:t>potențialul</a:t>
            </a:r>
            <a:r>
              <a:rPr lang="en-US" dirty="0" smtClean="0"/>
              <a:t> </a:t>
            </a:r>
            <a:r>
              <a:rPr lang="en-US" dirty="0"/>
              <a:t>medical, </a:t>
            </a:r>
            <a:r>
              <a:rPr lang="en-US" dirty="0" err="1"/>
              <a:t>științific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artistic al </a:t>
            </a:r>
            <a:r>
              <a:rPr lang="en-US" dirty="0" err="1"/>
              <a:t>imagisticii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dirty="0" smtClean="0"/>
              <a:t>2)</a:t>
            </a:r>
            <a:r>
              <a:rPr lang="en-US" dirty="0" err="1" smtClean="0"/>
              <a:t>rolul</a:t>
            </a:r>
            <a:r>
              <a:rPr lang="en-US" dirty="0" smtClean="0"/>
              <a:t> </a:t>
            </a:r>
            <a:r>
              <a:rPr lang="en-US" dirty="0" err="1"/>
              <a:t>esențial</a:t>
            </a:r>
            <a:r>
              <a:rPr lang="en-US" dirty="0"/>
              <a:t> al </a:t>
            </a:r>
            <a:r>
              <a:rPr lang="en-US" dirty="0" err="1"/>
              <a:t>radiologilor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 </a:t>
            </a:r>
            <a:r>
              <a:rPr lang="en-US" dirty="0" err="1" smtClean="0"/>
              <a:t>imagi</a:t>
            </a:r>
            <a:r>
              <a:rPr lang="ro-RO" dirty="0" smtClean="0"/>
              <a:t>ş</a:t>
            </a:r>
            <a:r>
              <a:rPr lang="en-US" dirty="0" err="1" smtClean="0"/>
              <a:t>tilor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echipei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3)</a:t>
            </a:r>
            <a:r>
              <a:rPr lang="en-US" dirty="0" err="1" smtClean="0"/>
              <a:t>standardele</a:t>
            </a:r>
            <a:r>
              <a:rPr lang="en-US" dirty="0" smtClean="0"/>
              <a:t> </a:t>
            </a:r>
            <a:r>
              <a:rPr lang="en-US" dirty="0" err="1"/>
              <a:t>educaționale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 </a:t>
            </a:r>
            <a:r>
              <a:rPr lang="en-US" dirty="0" err="1"/>
              <a:t>crescute</a:t>
            </a:r>
            <a:r>
              <a:rPr lang="en-US" dirty="0"/>
              <a:t> </a:t>
            </a:r>
            <a:r>
              <a:rPr lang="en-US" dirty="0" err="1"/>
              <a:t>solicitate</a:t>
            </a:r>
            <a:r>
              <a:rPr lang="en-US" dirty="0"/>
              <a:t> </a:t>
            </a:r>
            <a:r>
              <a:rPr lang="en-US" dirty="0" err="1"/>
              <a:t>personalului</a:t>
            </a:r>
            <a:r>
              <a:rPr lang="en-US" dirty="0"/>
              <a:t> care </a:t>
            </a:r>
            <a:r>
              <a:rPr lang="en-US" dirty="0" err="1"/>
              <a:t>lucrează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imagisticii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.    </a:t>
            </a:r>
          </a:p>
          <a:p>
            <a:pPr algn="just"/>
            <a:endParaRPr lang="en-US" dirty="0"/>
          </a:p>
        </p:txBody>
      </p:sp>
      <p:pic>
        <p:nvPicPr>
          <p:cNvPr id="4" name="Picture 2" descr="C:\Users\ISP\Documents\ZIUA INTERNAT RADIOLOGIEI\IDoR-logo-custo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3657600" cy="12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0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86982"/>
            <a:ext cx="6400800" cy="4885218"/>
          </a:xfrm>
        </p:spPr>
        <p:txBody>
          <a:bodyPr/>
          <a:lstStyle/>
          <a:p>
            <a:pPr algn="just"/>
            <a:r>
              <a:rPr lang="en-US" dirty="0"/>
              <a:t>Imagistica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captivante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progresive</a:t>
            </a:r>
            <a:r>
              <a:rPr lang="en-US" dirty="0"/>
              <a:t> discipline 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domeniu</a:t>
            </a:r>
            <a:r>
              <a:rPr lang="en-US" dirty="0"/>
              <a:t> de </a:t>
            </a:r>
            <a:r>
              <a:rPr lang="en-US" dirty="0" err="1"/>
              <a:t>activitate</a:t>
            </a:r>
            <a:r>
              <a:rPr lang="en-US" dirty="0"/>
              <a:t> </a:t>
            </a:r>
            <a:r>
              <a:rPr lang="en-US" dirty="0" err="1"/>
              <a:t>intensă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cercetarea</a:t>
            </a:r>
            <a:r>
              <a:rPr lang="en-US" dirty="0"/>
              <a:t> </a:t>
            </a:r>
            <a:r>
              <a:rPr lang="en-US" dirty="0" err="1"/>
              <a:t>tehnologică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biologică</a:t>
            </a:r>
            <a:r>
              <a:rPr lang="en-US" dirty="0"/>
              <a:t>. </a:t>
            </a:r>
            <a:r>
              <a:rPr lang="en-US" dirty="0" err="1"/>
              <a:t>Radiografiile</a:t>
            </a:r>
            <a:r>
              <a:rPr lang="en-US" dirty="0"/>
              <a:t>, RMN-</a:t>
            </a:r>
            <a:r>
              <a:rPr lang="en-US" dirty="0" err="1"/>
              <a:t>urile</a:t>
            </a:r>
            <a:r>
              <a:rPr lang="en-US" dirty="0"/>
              <a:t>, </a:t>
            </a:r>
            <a:r>
              <a:rPr lang="en-US" dirty="0" err="1"/>
              <a:t>ecografiile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imagistice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imaginile</a:t>
            </a:r>
            <a:r>
              <a:rPr lang="en-US" dirty="0"/>
              <a:t> </a:t>
            </a:r>
            <a:r>
              <a:rPr lang="en-US" dirty="0" err="1"/>
              <a:t>asociate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atrag</a:t>
            </a:r>
            <a:r>
              <a:rPr lang="en-US" dirty="0"/>
              <a:t> </a:t>
            </a:r>
            <a:r>
              <a:rPr lang="en-US" dirty="0" err="1"/>
              <a:t>privirea</a:t>
            </a:r>
            <a:r>
              <a:rPr lang="en-US" dirty="0"/>
              <a:t>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indicațiile</a:t>
            </a:r>
            <a:r>
              <a:rPr lang="en-US" dirty="0"/>
              <a:t> precise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investigații</a:t>
            </a:r>
            <a:r>
              <a:rPr lang="en-US" dirty="0"/>
              <a:t> nu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cunoscute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populațional</a:t>
            </a:r>
            <a:r>
              <a:rPr lang="en-US" dirty="0"/>
              <a:t>. </a:t>
            </a:r>
          </a:p>
        </p:txBody>
      </p:sp>
      <p:pic>
        <p:nvPicPr>
          <p:cNvPr id="4" name="Picture 2" descr="C:\Users\ISP\Documents\ZIUA INTERNAT RADIOLOGIEI\IDoR-logo-custo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3657600" cy="12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SP\Documents\ZIUA INTERNAT RADIOLOGIEI\X-Ray-Radiologist-Radiology-Ribcage-Medical-Instrument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99709"/>
            <a:ext cx="2029690" cy="20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9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86982"/>
            <a:ext cx="6400800" cy="54186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Ziua </a:t>
            </a:r>
            <a:r>
              <a:rPr lang="en-US" dirty="0" err="1"/>
              <a:t>internaţională</a:t>
            </a:r>
            <a:r>
              <a:rPr lang="en-US" dirty="0"/>
              <a:t> a </a:t>
            </a:r>
            <a:r>
              <a:rPr lang="en-US" dirty="0" err="1"/>
              <a:t>radiologiei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 smtClean="0"/>
              <a:t>celebrată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prima </a:t>
            </a:r>
            <a:r>
              <a:rPr lang="en-US" dirty="0" err="1"/>
              <a:t>dată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2012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continuatoarea</a:t>
            </a:r>
            <a:r>
              <a:rPr lang="en-US" dirty="0"/>
              <a:t> </a:t>
            </a:r>
            <a:r>
              <a:rPr lang="en-US" dirty="0" err="1"/>
              <a:t>Zilei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a </a:t>
            </a:r>
            <a:r>
              <a:rPr lang="en-US" dirty="0" err="1"/>
              <a:t>radiologiei</a:t>
            </a:r>
            <a:r>
              <a:rPr lang="en-US" dirty="0"/>
              <a:t>, </a:t>
            </a:r>
            <a:r>
              <a:rPr lang="en-US" dirty="0" err="1"/>
              <a:t>lansată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2011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sărbătorită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dată</a:t>
            </a:r>
            <a:r>
              <a:rPr lang="en-US" dirty="0"/>
              <a:t>, la 11 </a:t>
            </a:r>
            <a:r>
              <a:rPr lang="en-US" dirty="0" err="1"/>
              <a:t>februarie</a:t>
            </a:r>
            <a:r>
              <a:rPr lang="en-US" dirty="0"/>
              <a:t> </a:t>
            </a:r>
            <a:r>
              <a:rPr lang="ro-RO" dirty="0" smtClean="0"/>
              <a:t>în </a:t>
            </a:r>
            <a:r>
              <a:rPr lang="en-US" dirty="0" err="1" smtClean="0"/>
              <a:t>acelaşi</a:t>
            </a:r>
            <a:r>
              <a:rPr lang="en-US" dirty="0" smtClean="0"/>
              <a:t> </a:t>
            </a:r>
            <a:r>
              <a:rPr lang="en-US" dirty="0"/>
              <a:t>an, cu </a:t>
            </a:r>
            <a:r>
              <a:rPr lang="en-US" dirty="0" err="1"/>
              <a:t>ocazia</a:t>
            </a:r>
            <a:r>
              <a:rPr lang="en-US" dirty="0"/>
              <a:t> </a:t>
            </a:r>
            <a:r>
              <a:rPr lang="en-US" dirty="0" err="1"/>
              <a:t>comemorării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 smtClean="0"/>
              <a:t>W.C.Röntgen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err="1" smtClean="0"/>
              <a:t>Temele</a:t>
            </a:r>
            <a:r>
              <a:rPr lang="en-US" dirty="0" smtClean="0"/>
              <a:t> din </a:t>
            </a:r>
            <a:r>
              <a:rPr lang="en-US" dirty="0" err="1" smtClean="0"/>
              <a:t>anii</a:t>
            </a:r>
            <a:r>
              <a:rPr lang="en-US" dirty="0" smtClean="0"/>
              <a:t> </a:t>
            </a:r>
            <a:r>
              <a:rPr lang="en-US" dirty="0" err="1" smtClean="0"/>
              <a:t>anteriori</a:t>
            </a:r>
            <a:r>
              <a:rPr lang="en-US" dirty="0" smtClean="0"/>
              <a:t> au </a:t>
            </a:r>
            <a:r>
              <a:rPr lang="en-US" dirty="0" err="1" smtClean="0"/>
              <a:t>fost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o-RO" dirty="0"/>
              <a:t> </a:t>
            </a:r>
            <a:r>
              <a:rPr lang="ro-RO" dirty="0" smtClean="0"/>
              <a:t>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2012 – Imagistica oncologic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ă</a:t>
            </a:r>
          </a:p>
          <a:p>
            <a:pPr>
              <a:buFont typeface="Wingdings" pitchFamily="2" charset="2"/>
              <a:buChar char="Ø"/>
            </a:pP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      2013 – Imagistica pulmonară</a:t>
            </a:r>
          </a:p>
          <a:p>
            <a:pPr>
              <a:buFont typeface="Wingdings" pitchFamily="2" charset="2"/>
              <a:buChar char="Ø"/>
            </a:pP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      2014 – Imagistica creierului</a:t>
            </a:r>
          </a:p>
          <a:p>
            <a:pPr>
              <a:buFont typeface="Wingdings" pitchFamily="2" charset="2"/>
              <a:buChar char="Ø"/>
            </a:pP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      2015 – Imagistica pediatrică</a:t>
            </a:r>
          </a:p>
          <a:p>
            <a:pPr>
              <a:buFont typeface="Wingdings" pitchFamily="2" charset="2"/>
              <a:buChar char="Ø"/>
            </a:pP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      2016 – Imagistica în cancerul de sân</a:t>
            </a:r>
          </a:p>
          <a:p>
            <a:pPr>
              <a:buFont typeface="Wingdings" pitchFamily="2" charset="2"/>
              <a:buChar char="Ø"/>
            </a:pP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      2017 –Imagistica de urgenţă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2018 - Imagistica Inimii</a:t>
            </a: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 descr="C:\Users\ISP\Documents\ZIUA INTERNAT RADIOLOGIEI\IDoR-logo-custo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3657600" cy="12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0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6982"/>
            <a:ext cx="7162800" cy="4885218"/>
          </a:xfrm>
        </p:spPr>
        <p:txBody>
          <a:bodyPr>
            <a:normAutofit fontScale="47500" lnSpcReduction="20000"/>
          </a:bodyPr>
          <a:lstStyle/>
          <a:p>
            <a:r>
              <a:rPr lang="ro-RO" sz="4200" dirty="0" smtClean="0">
                <a:latin typeface="+mj-lt"/>
              </a:rPr>
              <a:t>Tema Zilei Internaţionale a Radiologiei din anul 201</a:t>
            </a:r>
            <a:r>
              <a:rPr lang="en-US" sz="4200" dirty="0" smtClean="0">
                <a:latin typeface="+mj-lt"/>
              </a:rPr>
              <a:t>9</a:t>
            </a:r>
            <a:r>
              <a:rPr lang="ro-RO" sz="4200" dirty="0" smtClean="0">
                <a:latin typeface="+mj-lt"/>
              </a:rPr>
              <a:t> este </a:t>
            </a:r>
            <a:r>
              <a:rPr lang="ro-RO" sz="4200" dirty="0" smtClean="0">
                <a:solidFill>
                  <a:srgbClr val="00B050"/>
                </a:solidFill>
                <a:latin typeface="+mj-lt"/>
              </a:rPr>
              <a:t>– </a:t>
            </a:r>
            <a:r>
              <a:rPr lang="ro-RO" sz="4200" b="1" dirty="0" smtClean="0">
                <a:solidFill>
                  <a:srgbClr val="00B050"/>
                </a:solidFill>
                <a:latin typeface="+mj-lt"/>
              </a:rPr>
              <a:t>Imagistica </a:t>
            </a:r>
            <a:r>
              <a:rPr lang="en-US" sz="4200" b="1" dirty="0" err="1" smtClean="0">
                <a:solidFill>
                  <a:srgbClr val="00B050"/>
                </a:solidFill>
                <a:latin typeface="+mj-lt"/>
              </a:rPr>
              <a:t>sportiv</a:t>
            </a:r>
            <a:r>
              <a:rPr lang="ro-RO" sz="4200" b="1" dirty="0" smtClean="0">
                <a:solidFill>
                  <a:srgbClr val="00B050"/>
                </a:solidFill>
                <a:latin typeface="+mj-lt"/>
              </a:rPr>
              <a:t>ă</a:t>
            </a:r>
          </a:p>
          <a:p>
            <a:pPr fontAlgn="base"/>
            <a:r>
              <a:rPr lang="en-US" sz="4200" b="1" dirty="0">
                <a:latin typeface="+mj-lt"/>
              </a:rPr>
              <a:t>Imagistica </a:t>
            </a:r>
            <a:r>
              <a:rPr lang="en-US" sz="4200" b="1" dirty="0" err="1">
                <a:latin typeface="+mj-lt"/>
              </a:rPr>
              <a:t>sportivă</a:t>
            </a:r>
            <a:r>
              <a:rPr lang="en-US" sz="4200" b="1" dirty="0">
                <a:latin typeface="+mj-lt"/>
              </a:rPr>
              <a:t> (</a:t>
            </a:r>
            <a:r>
              <a:rPr lang="en-US" sz="4200" b="1" dirty="0" err="1">
                <a:latin typeface="+mj-lt"/>
              </a:rPr>
              <a:t>radiologie</a:t>
            </a:r>
            <a:r>
              <a:rPr lang="en-US" sz="4200" b="1" dirty="0">
                <a:latin typeface="+mj-lt"/>
              </a:rPr>
              <a:t> </a:t>
            </a:r>
            <a:r>
              <a:rPr lang="en-US" sz="4200" b="1" dirty="0" err="1">
                <a:latin typeface="+mj-lt"/>
              </a:rPr>
              <a:t>musculo-scheletică</a:t>
            </a:r>
            <a:r>
              <a:rPr lang="en-US" sz="4200" b="1" dirty="0">
                <a:latin typeface="+mj-lt"/>
              </a:rPr>
              <a:t>)</a:t>
            </a:r>
            <a:endParaRPr lang="en-US" sz="4200" dirty="0">
              <a:latin typeface="+mj-lt"/>
            </a:endParaRPr>
          </a:p>
          <a:p>
            <a:pPr algn="just" fontAlgn="base">
              <a:lnSpc>
                <a:spcPct val="170000"/>
              </a:lnSpc>
            </a:pPr>
            <a:r>
              <a:rPr lang="en-US" sz="3300" b="1" dirty="0" err="1"/>
              <a:t>Radiologia</a:t>
            </a:r>
            <a:r>
              <a:rPr lang="en-US" sz="3300" b="1" dirty="0"/>
              <a:t> </a:t>
            </a:r>
            <a:r>
              <a:rPr lang="en-US" sz="3300" b="1" dirty="0" err="1"/>
              <a:t>musculo-scheletică</a:t>
            </a:r>
            <a:r>
              <a:rPr lang="en-US" sz="3300" b="1" dirty="0"/>
              <a:t> </a:t>
            </a:r>
            <a:r>
              <a:rPr lang="en-US" sz="3300" b="1" dirty="0" err="1"/>
              <a:t>este</a:t>
            </a:r>
            <a:r>
              <a:rPr lang="en-US" sz="3300" b="1" dirty="0"/>
              <a:t> o </a:t>
            </a:r>
            <a:r>
              <a:rPr lang="en-US" sz="3300" b="1" dirty="0" err="1"/>
              <a:t>subspecialitate</a:t>
            </a:r>
            <a:r>
              <a:rPr lang="en-US" sz="3300" b="1" dirty="0"/>
              <a:t> </a:t>
            </a:r>
            <a:r>
              <a:rPr lang="en-US" sz="3300" b="1" dirty="0" err="1"/>
              <a:t>în</a:t>
            </a:r>
            <a:r>
              <a:rPr lang="en-US" sz="3300" b="1" dirty="0"/>
              <a:t> </a:t>
            </a:r>
            <a:r>
              <a:rPr lang="en-US" sz="3300" b="1" dirty="0" err="1"/>
              <a:t>creștere</a:t>
            </a:r>
            <a:r>
              <a:rPr lang="en-US" sz="3300" b="1" dirty="0"/>
              <a:t> </a:t>
            </a:r>
            <a:r>
              <a:rPr lang="en-US" sz="3300" b="1" dirty="0" err="1"/>
              <a:t>rapidă</a:t>
            </a:r>
            <a:r>
              <a:rPr lang="en-US" sz="3300" b="1" dirty="0"/>
              <a:t> a </a:t>
            </a:r>
            <a:r>
              <a:rPr lang="en-US" sz="3300" b="1" dirty="0" err="1"/>
              <a:t>radiologiei</a:t>
            </a:r>
            <a:r>
              <a:rPr lang="en-US" sz="3300" b="1" dirty="0"/>
              <a:t> </a:t>
            </a:r>
            <a:r>
              <a:rPr lang="en-US" sz="3300" b="1" dirty="0" err="1"/>
              <a:t>diagnostice</a:t>
            </a:r>
            <a:r>
              <a:rPr lang="en-US" sz="3300" b="1" dirty="0"/>
              <a:t>, care </a:t>
            </a:r>
            <a:r>
              <a:rPr lang="en-US" sz="3300" b="1" dirty="0" err="1"/>
              <a:t>joacă</a:t>
            </a:r>
            <a:r>
              <a:rPr lang="en-US" sz="3300" b="1" dirty="0"/>
              <a:t> un </a:t>
            </a:r>
            <a:r>
              <a:rPr lang="en-US" sz="3300" b="1" dirty="0" err="1"/>
              <a:t>rol</a:t>
            </a:r>
            <a:r>
              <a:rPr lang="en-US" sz="3300" b="1" dirty="0"/>
              <a:t> din </a:t>
            </a:r>
            <a:r>
              <a:rPr lang="en-US" sz="3300" b="1" dirty="0" err="1"/>
              <a:t>ce</a:t>
            </a:r>
            <a:r>
              <a:rPr lang="en-US" sz="3300" b="1" dirty="0"/>
              <a:t> </a:t>
            </a:r>
            <a:r>
              <a:rPr lang="en-US" sz="3300" b="1" dirty="0" err="1"/>
              <a:t>în</a:t>
            </a:r>
            <a:r>
              <a:rPr lang="en-US" sz="3300" b="1" dirty="0"/>
              <a:t> </a:t>
            </a:r>
            <a:r>
              <a:rPr lang="en-US" sz="3300" b="1" dirty="0" err="1"/>
              <a:t>ce</a:t>
            </a:r>
            <a:r>
              <a:rPr lang="en-US" sz="3300" b="1" dirty="0"/>
              <a:t> </a:t>
            </a:r>
            <a:r>
              <a:rPr lang="en-US" sz="3300" b="1" dirty="0" err="1"/>
              <a:t>mai</a:t>
            </a:r>
            <a:r>
              <a:rPr lang="en-US" sz="3300" b="1" dirty="0"/>
              <a:t> important </a:t>
            </a:r>
            <a:r>
              <a:rPr lang="en-US" sz="3300" b="1" dirty="0" err="1"/>
              <a:t>în</a:t>
            </a:r>
            <a:r>
              <a:rPr lang="en-US" sz="3300" b="1" dirty="0"/>
              <a:t> </a:t>
            </a:r>
            <a:r>
              <a:rPr lang="en-US" sz="3300" b="1" dirty="0" err="1"/>
              <a:t>evaluarea</a:t>
            </a:r>
            <a:r>
              <a:rPr lang="en-US" sz="3300" b="1" dirty="0"/>
              <a:t> </a:t>
            </a:r>
            <a:r>
              <a:rPr lang="en-US" sz="3300" b="1" dirty="0" err="1"/>
              <a:t>și</a:t>
            </a:r>
            <a:r>
              <a:rPr lang="en-US" sz="3300" b="1" dirty="0"/>
              <a:t> </a:t>
            </a:r>
            <a:r>
              <a:rPr lang="en-US" sz="3300" b="1" dirty="0" err="1"/>
              <a:t>managementul</a:t>
            </a:r>
            <a:r>
              <a:rPr lang="en-US" sz="3300" b="1" dirty="0"/>
              <a:t> </a:t>
            </a:r>
            <a:r>
              <a:rPr lang="en-US" sz="3300" b="1" dirty="0" err="1"/>
              <a:t>pacienților</a:t>
            </a:r>
            <a:r>
              <a:rPr lang="en-US" sz="3300" b="1" dirty="0"/>
              <a:t> cu o mare </a:t>
            </a:r>
            <a:r>
              <a:rPr lang="en-US" sz="3300" b="1" dirty="0" err="1"/>
              <a:t>varietate</a:t>
            </a:r>
            <a:r>
              <a:rPr lang="en-US" sz="3300" b="1" dirty="0"/>
              <a:t> de </a:t>
            </a:r>
            <a:r>
              <a:rPr lang="en-US" sz="3300" b="1" dirty="0" err="1"/>
              <a:t>leziuni</a:t>
            </a:r>
            <a:r>
              <a:rPr lang="en-US" sz="3300" b="1" dirty="0"/>
              <a:t> </a:t>
            </a:r>
            <a:r>
              <a:rPr lang="en-US" sz="3300" b="1" dirty="0" err="1"/>
              <a:t>în</a:t>
            </a:r>
            <a:r>
              <a:rPr lang="en-US" sz="3300" b="1" dirty="0"/>
              <a:t> </a:t>
            </a:r>
            <a:r>
              <a:rPr lang="en-US" sz="3300" b="1" dirty="0" err="1"/>
              <a:t>întreaga</a:t>
            </a:r>
            <a:r>
              <a:rPr lang="en-US" sz="3300" b="1" dirty="0"/>
              <a:t> </a:t>
            </a:r>
            <a:r>
              <a:rPr lang="en-US" sz="3300" b="1" dirty="0" err="1"/>
              <a:t>lume</a:t>
            </a:r>
            <a:r>
              <a:rPr lang="en-US" sz="3300" b="1" dirty="0"/>
              <a:t>. </a:t>
            </a:r>
            <a:r>
              <a:rPr lang="en-US" sz="3300" b="1" dirty="0" err="1"/>
              <a:t>În</a:t>
            </a:r>
            <a:r>
              <a:rPr lang="en-US" sz="3300" b="1" dirty="0"/>
              <a:t> </a:t>
            </a:r>
            <a:r>
              <a:rPr lang="en-US" sz="3300" b="1" dirty="0" err="1"/>
              <a:t>această</a:t>
            </a:r>
            <a:r>
              <a:rPr lang="en-US" sz="3300" b="1" dirty="0"/>
              <a:t> </a:t>
            </a:r>
            <a:r>
              <a:rPr lang="en-US" sz="3300" b="1" dirty="0" err="1"/>
              <a:t>subspecialitate</a:t>
            </a:r>
            <a:r>
              <a:rPr lang="en-US" sz="3300" b="1" dirty="0"/>
              <a:t>, a </a:t>
            </a:r>
            <a:r>
              <a:rPr lang="en-US" sz="3300" b="1" dirty="0" err="1"/>
              <a:t>apărut</a:t>
            </a:r>
            <a:r>
              <a:rPr lang="en-US" sz="3300" b="1" dirty="0"/>
              <a:t> o </a:t>
            </a:r>
            <a:r>
              <a:rPr lang="en-US" sz="3300" b="1" dirty="0" err="1"/>
              <a:t>nouă</a:t>
            </a:r>
            <a:r>
              <a:rPr lang="en-US" sz="3300" b="1" dirty="0"/>
              <a:t> </a:t>
            </a:r>
            <a:r>
              <a:rPr lang="en-US" sz="3300" b="1" dirty="0" err="1"/>
              <a:t>disciplină</a:t>
            </a:r>
            <a:r>
              <a:rPr lang="en-US" sz="3300" b="1" dirty="0"/>
              <a:t> - </a:t>
            </a:r>
            <a:r>
              <a:rPr lang="en-US" sz="3300" b="1" dirty="0" err="1"/>
              <a:t>imagistica</a:t>
            </a:r>
            <a:r>
              <a:rPr lang="en-US" sz="3300" b="1" dirty="0"/>
              <a:t> </a:t>
            </a:r>
            <a:r>
              <a:rPr lang="en-US" sz="3300" b="1" dirty="0" err="1"/>
              <a:t>sportivă</a:t>
            </a:r>
            <a:r>
              <a:rPr lang="en-US" sz="3300" b="1" dirty="0"/>
              <a:t>. </a:t>
            </a:r>
            <a:r>
              <a:rPr lang="en-US" sz="3300" b="1" dirty="0" err="1"/>
              <a:t>Pentru</a:t>
            </a:r>
            <a:r>
              <a:rPr lang="en-US" sz="3300" b="1" dirty="0"/>
              <a:t> </a:t>
            </a:r>
            <a:r>
              <a:rPr lang="en-US" sz="3300" b="1" dirty="0" err="1"/>
              <a:t>IDoR</a:t>
            </a:r>
            <a:r>
              <a:rPr lang="en-US" sz="3300" b="1" dirty="0"/>
              <a:t> 2019, </a:t>
            </a:r>
            <a:r>
              <a:rPr lang="en-US" sz="3300" b="1" dirty="0" err="1"/>
              <a:t>evidențiem</a:t>
            </a:r>
            <a:r>
              <a:rPr lang="en-US" sz="3300" b="1" dirty="0"/>
              <a:t> </a:t>
            </a:r>
            <a:r>
              <a:rPr lang="en-US" sz="3300" b="1" dirty="0" err="1"/>
              <a:t>rolul</a:t>
            </a:r>
            <a:r>
              <a:rPr lang="en-US" sz="3300" b="1" dirty="0"/>
              <a:t> crucial al </a:t>
            </a:r>
            <a:r>
              <a:rPr lang="en-US" sz="3300" b="1" dirty="0" err="1"/>
              <a:t>imagisticii</a:t>
            </a:r>
            <a:r>
              <a:rPr lang="en-US" sz="3300" b="1" dirty="0"/>
              <a:t> </a:t>
            </a:r>
            <a:r>
              <a:rPr lang="en-US" sz="3300" b="1" dirty="0" err="1"/>
              <a:t>în</a:t>
            </a:r>
            <a:r>
              <a:rPr lang="en-US" sz="3300" b="1" dirty="0"/>
              <a:t> </a:t>
            </a:r>
            <a:r>
              <a:rPr lang="en-US" sz="3300" b="1" dirty="0" err="1"/>
              <a:t>diagnosticul</a:t>
            </a:r>
            <a:r>
              <a:rPr lang="en-US" sz="3300" b="1" dirty="0"/>
              <a:t>, </a:t>
            </a:r>
            <a:r>
              <a:rPr lang="en-US" sz="3300" b="1" dirty="0" err="1"/>
              <a:t>prognosticul</a:t>
            </a:r>
            <a:r>
              <a:rPr lang="en-US" sz="3300" b="1" dirty="0"/>
              <a:t> </a:t>
            </a:r>
            <a:r>
              <a:rPr lang="en-US" sz="3300" b="1" dirty="0" err="1"/>
              <a:t>și</a:t>
            </a:r>
            <a:r>
              <a:rPr lang="en-US" sz="3300" b="1" dirty="0"/>
              <a:t> </a:t>
            </a:r>
            <a:r>
              <a:rPr lang="en-US" sz="3300" b="1" dirty="0" err="1"/>
              <a:t>tratamentul</a:t>
            </a:r>
            <a:r>
              <a:rPr lang="en-US" sz="3300" b="1" dirty="0"/>
              <a:t> </a:t>
            </a:r>
            <a:r>
              <a:rPr lang="en-US" sz="3300" b="1" dirty="0" err="1"/>
              <a:t>leziunilor</a:t>
            </a:r>
            <a:r>
              <a:rPr lang="en-US" sz="3300" b="1" dirty="0"/>
              <a:t> sportive </a:t>
            </a:r>
            <a:r>
              <a:rPr lang="en-US" sz="3300" b="1" dirty="0" err="1"/>
              <a:t>și</a:t>
            </a:r>
            <a:r>
              <a:rPr lang="en-US" sz="3300" b="1" dirty="0"/>
              <a:t> </a:t>
            </a:r>
            <a:r>
              <a:rPr lang="en-US" sz="3300" b="1" dirty="0" err="1"/>
              <a:t>semnificația</a:t>
            </a:r>
            <a:r>
              <a:rPr lang="en-US" sz="3300" b="1" dirty="0"/>
              <a:t> </a:t>
            </a:r>
            <a:r>
              <a:rPr lang="en-US" sz="3300" b="1" dirty="0" err="1"/>
              <a:t>înțelegerii</a:t>
            </a:r>
            <a:r>
              <a:rPr lang="en-US" sz="3300" b="1" dirty="0"/>
              <a:t> </a:t>
            </a:r>
            <a:r>
              <a:rPr lang="en-US" sz="3300" b="1" dirty="0" err="1"/>
              <a:t>opțiunilor</a:t>
            </a:r>
            <a:r>
              <a:rPr lang="en-US" sz="3300" b="1" dirty="0"/>
              <a:t> de </a:t>
            </a:r>
            <a:r>
              <a:rPr lang="en-US" sz="3300" b="1" dirty="0" err="1"/>
              <a:t>anatomie</a:t>
            </a:r>
            <a:r>
              <a:rPr lang="en-US" sz="3300" b="1" dirty="0"/>
              <a:t>, </a:t>
            </a:r>
            <a:r>
              <a:rPr lang="en-US" sz="3300" b="1" dirty="0" err="1"/>
              <a:t>biomecanică</a:t>
            </a:r>
            <a:r>
              <a:rPr lang="en-US" sz="3300" b="1" dirty="0"/>
              <a:t> </a:t>
            </a:r>
            <a:r>
              <a:rPr lang="en-US" sz="3300" b="1" dirty="0" err="1"/>
              <a:t>și</a:t>
            </a:r>
            <a:r>
              <a:rPr lang="en-US" sz="3300" b="1" dirty="0"/>
              <a:t> </a:t>
            </a:r>
            <a:r>
              <a:rPr lang="en-US" sz="3300" b="1" dirty="0" err="1"/>
              <a:t>tratament</a:t>
            </a:r>
            <a:r>
              <a:rPr lang="en-US" sz="3300" b="1" dirty="0"/>
              <a:t> chirurgical.</a:t>
            </a:r>
          </a:p>
          <a:p>
            <a:endParaRPr lang="ro-RO" sz="2800" b="1" dirty="0" smtClean="0">
              <a:solidFill>
                <a:schemeClr val="accent6"/>
              </a:solidFill>
              <a:latin typeface="+mj-lt"/>
            </a:endParaRPr>
          </a:p>
          <a:p>
            <a:r>
              <a:rPr lang="ro-RO" sz="23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sursa-https</a:t>
            </a:r>
            <a:r>
              <a:rPr lang="ro-RO" sz="23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://www.internationaldayofradiology.com/theme/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2" descr="C:\Users\ISP\Documents\ZIUA INTERNAT RADIOLOGIEI\IDoR-logo-custo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3657600" cy="12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3633304" cy="141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91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0054"/>
            <a:ext cx="7772400" cy="5281564"/>
          </a:xfrm>
        </p:spPr>
        <p:txBody>
          <a:bodyPr>
            <a:noAutofit/>
          </a:bodyPr>
          <a:lstStyle/>
          <a:p>
            <a:pPr algn="just"/>
            <a:r>
              <a:rPr lang="en-US" sz="1700" dirty="0" err="1"/>
              <a:t>IDoR</a:t>
            </a:r>
            <a:r>
              <a:rPr lang="en-US" sz="1700" dirty="0"/>
              <a:t> </a:t>
            </a:r>
            <a:r>
              <a:rPr lang="en-US" sz="1700" dirty="0" smtClean="0"/>
              <a:t>201</a:t>
            </a:r>
            <a:r>
              <a:rPr lang="ro-RO" sz="1700" dirty="0" smtClean="0"/>
              <a:t>9</a:t>
            </a:r>
            <a:r>
              <a:rPr lang="en-US" sz="1700" dirty="0" smtClean="0"/>
              <a:t> </a:t>
            </a:r>
            <a:r>
              <a:rPr lang="en-US" sz="1700" dirty="0" err="1"/>
              <a:t>este</a:t>
            </a:r>
            <a:r>
              <a:rPr lang="en-US" sz="1700" dirty="0"/>
              <a:t> o </a:t>
            </a:r>
            <a:r>
              <a:rPr lang="en-US" sz="1700" dirty="0" err="1"/>
              <a:t>inițiativă</a:t>
            </a:r>
            <a:r>
              <a:rPr lang="en-US" sz="1700" dirty="0"/>
              <a:t> </a:t>
            </a:r>
            <a:r>
              <a:rPr lang="en-US" sz="1700" dirty="0" err="1"/>
              <a:t>comună</a:t>
            </a:r>
            <a:r>
              <a:rPr lang="en-US" sz="1700" dirty="0"/>
              <a:t> a </a:t>
            </a:r>
            <a:r>
              <a:rPr lang="en-US" sz="1700" dirty="0" err="1"/>
              <a:t>Societății</a:t>
            </a:r>
            <a:r>
              <a:rPr lang="en-US" sz="1700" dirty="0"/>
              <a:t> </a:t>
            </a:r>
            <a:r>
              <a:rPr lang="en-US" sz="1700" dirty="0" err="1"/>
              <a:t>Europene</a:t>
            </a:r>
            <a:r>
              <a:rPr lang="en-US" sz="1700" dirty="0"/>
              <a:t> de </a:t>
            </a:r>
            <a:r>
              <a:rPr lang="en-US" sz="1700" dirty="0" err="1"/>
              <a:t>Radiologie</a:t>
            </a:r>
            <a:r>
              <a:rPr lang="en-US" sz="1700" dirty="0"/>
              <a:t> (The European Society of Radiology – ESR), a </a:t>
            </a:r>
            <a:r>
              <a:rPr lang="en-US" sz="1700" dirty="0" err="1"/>
              <a:t>Societății</a:t>
            </a:r>
            <a:r>
              <a:rPr lang="en-US" sz="1700" dirty="0"/>
              <a:t> Nord-</a:t>
            </a:r>
            <a:r>
              <a:rPr lang="en-US" sz="1700" dirty="0" err="1"/>
              <a:t>Americane</a:t>
            </a:r>
            <a:r>
              <a:rPr lang="en-US" sz="1700" dirty="0"/>
              <a:t> de </a:t>
            </a:r>
            <a:r>
              <a:rPr lang="en-US" sz="1700" dirty="0" err="1"/>
              <a:t>Radiologie</a:t>
            </a:r>
            <a:r>
              <a:rPr lang="en-US" sz="1700" dirty="0"/>
              <a:t> (The Radiological Society of North America – RSNA) </a:t>
            </a:r>
            <a:r>
              <a:rPr lang="en-US" sz="1700" dirty="0" err="1"/>
              <a:t>și</a:t>
            </a:r>
            <a:r>
              <a:rPr lang="en-US" sz="1700" dirty="0"/>
              <a:t> a </a:t>
            </a:r>
            <a:r>
              <a:rPr lang="en-US" sz="1700" dirty="0" err="1"/>
              <a:t>Colegiului</a:t>
            </a:r>
            <a:r>
              <a:rPr lang="en-US" sz="1700" dirty="0"/>
              <a:t> American </a:t>
            </a:r>
            <a:r>
              <a:rPr lang="en-US" sz="1700" dirty="0" smtClean="0"/>
              <a:t>al </a:t>
            </a:r>
            <a:r>
              <a:rPr lang="en-US" sz="1700" dirty="0" err="1"/>
              <a:t>Radiologilor</a:t>
            </a:r>
            <a:r>
              <a:rPr lang="en-US" sz="1700" dirty="0"/>
              <a:t> (American College of Radiology – ACR), </a:t>
            </a:r>
            <a:r>
              <a:rPr lang="en-US" sz="1700" dirty="0" err="1"/>
              <a:t>organizată</a:t>
            </a:r>
            <a:r>
              <a:rPr lang="en-US" sz="1700" dirty="0"/>
              <a:t> </a:t>
            </a:r>
            <a:r>
              <a:rPr lang="en-US" sz="1700" dirty="0" err="1"/>
              <a:t>în</a:t>
            </a:r>
            <a:r>
              <a:rPr lang="en-US" sz="1700" dirty="0"/>
              <a:t> </a:t>
            </a:r>
            <a:r>
              <a:rPr lang="en-US" sz="1700" dirty="0" err="1"/>
              <a:t>colaborare</a:t>
            </a:r>
            <a:r>
              <a:rPr lang="en-US" sz="1700" dirty="0"/>
              <a:t> cu </a:t>
            </a:r>
            <a:r>
              <a:rPr lang="en-US" sz="1700" dirty="0" err="1"/>
              <a:t>Societatea</a:t>
            </a:r>
            <a:r>
              <a:rPr lang="en-US" sz="1700" dirty="0"/>
              <a:t> </a:t>
            </a:r>
            <a:r>
              <a:rPr lang="en-US" sz="1700" dirty="0" err="1"/>
              <a:t>Internațională</a:t>
            </a:r>
            <a:r>
              <a:rPr lang="en-US" sz="1700" dirty="0"/>
              <a:t> de </a:t>
            </a:r>
            <a:r>
              <a:rPr lang="en-US" sz="1700" dirty="0" err="1"/>
              <a:t>Radiologie</a:t>
            </a:r>
            <a:r>
              <a:rPr lang="en-US" sz="1700" dirty="0"/>
              <a:t> (International Society of Radiology – ISR)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asociațiile</a:t>
            </a:r>
            <a:r>
              <a:rPr lang="en-US" sz="1700" dirty="0"/>
              <a:t> </a:t>
            </a:r>
            <a:r>
              <a:rPr lang="en-US" sz="1700" dirty="0" err="1"/>
              <a:t>organizațiilor</a:t>
            </a:r>
            <a:r>
              <a:rPr lang="en-US" sz="1700" dirty="0"/>
              <a:t> </a:t>
            </a:r>
            <a:r>
              <a:rPr lang="en-US" sz="1700" dirty="0" err="1"/>
              <a:t>radiologilor</a:t>
            </a:r>
            <a:r>
              <a:rPr lang="en-US" sz="1700" dirty="0"/>
              <a:t> de </a:t>
            </a:r>
            <a:r>
              <a:rPr lang="en-US" sz="1700" dirty="0" err="1"/>
              <a:t>pe</a:t>
            </a:r>
            <a:r>
              <a:rPr lang="en-US" sz="1700" dirty="0"/>
              <a:t> </a:t>
            </a:r>
            <a:r>
              <a:rPr lang="en-US" sz="1700" dirty="0" err="1"/>
              <a:t>toate</a:t>
            </a:r>
            <a:r>
              <a:rPr lang="en-US" sz="1700" dirty="0"/>
              <a:t> </a:t>
            </a:r>
            <a:r>
              <a:rPr lang="en-US" sz="1700" dirty="0" err="1"/>
              <a:t>continentele</a:t>
            </a:r>
            <a:r>
              <a:rPr lang="en-US" sz="1700" dirty="0"/>
              <a:t>, </a:t>
            </a:r>
            <a:r>
              <a:rPr lang="en-US" sz="1700" dirty="0" err="1"/>
              <a:t>incluzând</a:t>
            </a:r>
            <a:r>
              <a:rPr lang="en-US" sz="1700" dirty="0"/>
              <a:t> </a:t>
            </a:r>
            <a:r>
              <a:rPr lang="en-US" sz="1700" dirty="0" err="1"/>
              <a:t>Societatea</a:t>
            </a:r>
            <a:r>
              <a:rPr lang="en-US" sz="1700" dirty="0"/>
              <a:t> </a:t>
            </a:r>
            <a:r>
              <a:rPr lang="en-US" sz="1700" dirty="0" err="1"/>
              <a:t>Asiatică-Oceanică</a:t>
            </a:r>
            <a:r>
              <a:rPr lang="en-US" sz="1700" dirty="0"/>
              <a:t> de </a:t>
            </a:r>
            <a:r>
              <a:rPr lang="en-US" sz="1700" dirty="0" err="1"/>
              <a:t>Radiologie</a:t>
            </a:r>
            <a:r>
              <a:rPr lang="en-US" sz="1700" dirty="0"/>
              <a:t> (Asian </a:t>
            </a:r>
            <a:r>
              <a:rPr lang="en-US" sz="1700" dirty="0" err="1"/>
              <a:t>Oceanian</a:t>
            </a:r>
            <a:r>
              <a:rPr lang="en-US" sz="1700" dirty="0"/>
              <a:t> Society or Radiology – AOSR), </a:t>
            </a:r>
            <a:r>
              <a:rPr lang="en-US" sz="1700" dirty="0" err="1"/>
              <a:t>Colegiul</a:t>
            </a:r>
            <a:r>
              <a:rPr lang="en-US" sz="1700" dirty="0"/>
              <a:t> </a:t>
            </a:r>
            <a:r>
              <a:rPr lang="en-US" sz="1700" dirty="0" err="1"/>
              <a:t>Interamerican</a:t>
            </a:r>
            <a:r>
              <a:rPr lang="en-US" sz="1700" dirty="0"/>
              <a:t> al </a:t>
            </a:r>
            <a:r>
              <a:rPr lang="en-US" sz="1700" dirty="0" err="1"/>
              <a:t>Radiologilor</a:t>
            </a:r>
            <a:r>
              <a:rPr lang="en-US" sz="1700" dirty="0"/>
              <a:t> (</a:t>
            </a:r>
            <a:r>
              <a:rPr lang="en-US" sz="1700" dirty="0" err="1"/>
              <a:t>Colegio</a:t>
            </a:r>
            <a:r>
              <a:rPr lang="en-US" sz="1700" dirty="0"/>
              <a:t> </a:t>
            </a:r>
            <a:r>
              <a:rPr lang="en-US" sz="1700" dirty="0" err="1"/>
              <a:t>Interamericano</a:t>
            </a:r>
            <a:r>
              <a:rPr lang="en-US" sz="1700" dirty="0"/>
              <a:t> de </a:t>
            </a:r>
            <a:r>
              <a:rPr lang="en-US" sz="1700" dirty="0" err="1"/>
              <a:t>Radiologia</a:t>
            </a:r>
            <a:r>
              <a:rPr lang="en-US" sz="1700" dirty="0"/>
              <a:t> – CIR), </a:t>
            </a:r>
            <a:r>
              <a:rPr lang="en-US" sz="1700" dirty="0" err="1"/>
              <a:t>Colegiul</a:t>
            </a:r>
            <a:r>
              <a:rPr lang="en-US" sz="1700" dirty="0"/>
              <a:t> Neo-</a:t>
            </a:r>
            <a:r>
              <a:rPr lang="en-US" sz="1700" dirty="0" err="1"/>
              <a:t>Zeelandaez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Australian Regal al </a:t>
            </a:r>
            <a:r>
              <a:rPr lang="en-US" sz="1700" dirty="0" err="1"/>
              <a:t>Radiologilor</a:t>
            </a:r>
            <a:r>
              <a:rPr lang="en-US" sz="1700" dirty="0"/>
              <a:t> (The Royal Australian and New Zealand College of Radiologists - RANZCR)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Societatea</a:t>
            </a:r>
            <a:r>
              <a:rPr lang="en-US" sz="1700" dirty="0"/>
              <a:t> </a:t>
            </a:r>
            <a:r>
              <a:rPr lang="en-US" sz="1700" dirty="0" err="1"/>
              <a:t>Radiologică</a:t>
            </a:r>
            <a:r>
              <a:rPr lang="en-US" sz="1700" dirty="0"/>
              <a:t> a </a:t>
            </a:r>
            <a:r>
              <a:rPr lang="en-US" sz="1700" dirty="0" err="1"/>
              <a:t>Africii</a:t>
            </a:r>
            <a:r>
              <a:rPr lang="en-US" sz="1700" dirty="0"/>
              <a:t> de </a:t>
            </a:r>
            <a:r>
              <a:rPr lang="en-US" sz="1700" dirty="0" err="1"/>
              <a:t>Sud</a:t>
            </a:r>
            <a:r>
              <a:rPr lang="en-US" sz="1700" dirty="0"/>
              <a:t> (Radiological Society of South Africa - RSSA). </a:t>
            </a:r>
            <a:r>
              <a:rPr lang="en-US" sz="1700" dirty="0" err="1"/>
              <a:t>Federația</a:t>
            </a:r>
            <a:r>
              <a:rPr lang="en-US" sz="1700" dirty="0"/>
              <a:t> </a:t>
            </a:r>
            <a:r>
              <a:rPr lang="en-US" sz="1700" dirty="0" err="1"/>
              <a:t>Europeană</a:t>
            </a:r>
            <a:r>
              <a:rPr lang="en-US" sz="1700" dirty="0"/>
              <a:t> a </a:t>
            </a:r>
            <a:r>
              <a:rPr lang="en-US" sz="1700" dirty="0" err="1"/>
              <a:t>Societăților</a:t>
            </a:r>
            <a:r>
              <a:rPr lang="en-US" sz="1700" dirty="0"/>
              <a:t> </a:t>
            </a:r>
            <a:r>
              <a:rPr lang="en-US" sz="1700" dirty="0" err="1"/>
              <a:t>Radiologilor</a:t>
            </a:r>
            <a:r>
              <a:rPr lang="en-US" sz="1700" dirty="0"/>
              <a:t> (European Federation of Radiographer Societies - EFRS)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Societatea</a:t>
            </a:r>
            <a:r>
              <a:rPr lang="en-US" sz="1700" dirty="0"/>
              <a:t> </a:t>
            </a:r>
            <a:r>
              <a:rPr lang="en-US" sz="1700" dirty="0" err="1"/>
              <a:t>Internațională</a:t>
            </a:r>
            <a:r>
              <a:rPr lang="en-US" sz="1700" dirty="0"/>
              <a:t> a </a:t>
            </a:r>
            <a:r>
              <a:rPr lang="en-US" sz="1700" dirty="0" err="1"/>
              <a:t>Tehnicienilor</a:t>
            </a:r>
            <a:r>
              <a:rPr lang="en-US" sz="1700" dirty="0"/>
              <a:t> </a:t>
            </a:r>
            <a:r>
              <a:rPr lang="en-US" sz="1700" dirty="0" err="1"/>
              <a:t>Radiologi</a:t>
            </a:r>
            <a:r>
              <a:rPr lang="en-US" sz="1700" dirty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/>
              <a:t>Imagiști</a:t>
            </a:r>
            <a:r>
              <a:rPr lang="en-US" sz="1700" dirty="0"/>
              <a:t> (The International Society of Radiographers &amp; Radiological Technologists - ISRRT) </a:t>
            </a:r>
            <a:r>
              <a:rPr lang="en-US" sz="1700" dirty="0" err="1"/>
              <a:t>sprijină</a:t>
            </a:r>
            <a:r>
              <a:rPr lang="en-US" sz="1700" dirty="0"/>
              <a:t> de </a:t>
            </a:r>
            <a:r>
              <a:rPr lang="en-US" sz="1700" dirty="0" err="1"/>
              <a:t>asemenea</a:t>
            </a:r>
            <a:r>
              <a:rPr lang="en-US" sz="1700" dirty="0"/>
              <a:t> </a:t>
            </a:r>
            <a:r>
              <a:rPr lang="en-US" sz="1700" dirty="0" err="1"/>
              <a:t>organizarea</a:t>
            </a:r>
            <a:r>
              <a:rPr lang="en-US" sz="1700" dirty="0"/>
              <a:t> </a:t>
            </a:r>
            <a:r>
              <a:rPr lang="en-US" sz="1700" dirty="0" err="1"/>
              <a:t>IDoR</a:t>
            </a:r>
            <a:r>
              <a:rPr lang="en-US" sz="1700" dirty="0"/>
              <a:t> </a:t>
            </a:r>
            <a:r>
              <a:rPr lang="en-US" sz="1700" dirty="0" smtClean="0"/>
              <a:t>201</a:t>
            </a:r>
            <a:r>
              <a:rPr lang="ro-RO" sz="1700" dirty="0" smtClean="0"/>
              <a:t>9</a:t>
            </a:r>
            <a:r>
              <a:rPr lang="en-US" sz="1700" dirty="0" smtClean="0"/>
              <a:t>. </a:t>
            </a:r>
            <a:endParaRPr lang="en-US" sz="1700" dirty="0"/>
          </a:p>
          <a:p>
            <a:pPr algn="just"/>
            <a:r>
              <a:rPr lang="en-US" sz="1700" dirty="0" err="1"/>
              <a:t>Pentru</a:t>
            </a:r>
            <a:r>
              <a:rPr lang="en-US" sz="1700" dirty="0"/>
              <a:t> </a:t>
            </a:r>
            <a:r>
              <a:rPr lang="en-US" sz="1700" dirty="0" err="1"/>
              <a:t>anul</a:t>
            </a:r>
            <a:r>
              <a:rPr lang="en-US" sz="1700" dirty="0"/>
              <a:t> </a:t>
            </a:r>
            <a:r>
              <a:rPr lang="en-US" sz="1700" dirty="0" smtClean="0"/>
              <a:t>201</a:t>
            </a:r>
            <a:r>
              <a:rPr lang="ro-RO" sz="1700" dirty="0" smtClean="0"/>
              <a:t>9</a:t>
            </a:r>
            <a:r>
              <a:rPr lang="en-US" sz="1700" dirty="0" smtClean="0"/>
              <a:t> </a:t>
            </a:r>
            <a:r>
              <a:rPr lang="ro-RO" sz="1700" dirty="0" smtClean="0"/>
              <a:t>menţionăm</a:t>
            </a:r>
            <a:r>
              <a:rPr lang="en-US" sz="1700" dirty="0" smtClean="0"/>
              <a:t> </a:t>
            </a:r>
            <a:r>
              <a:rPr lang="en-US" sz="1700" dirty="0" err="1"/>
              <a:t>și</a:t>
            </a:r>
            <a:r>
              <a:rPr lang="en-US" sz="1700" dirty="0"/>
              <a:t> </a:t>
            </a:r>
            <a:r>
              <a:rPr lang="en-US" sz="1700" dirty="0" err="1" smtClean="0"/>
              <a:t>colaborarea</a:t>
            </a:r>
            <a:r>
              <a:rPr lang="ro-RO" sz="1700" dirty="0" smtClean="0"/>
              <a:t> cu </a:t>
            </a:r>
            <a:r>
              <a:rPr lang="it-IT" sz="1700" b="1" dirty="0" smtClean="0"/>
              <a:t>Societatea </a:t>
            </a:r>
            <a:r>
              <a:rPr lang="it-IT" sz="1700" b="1" dirty="0"/>
              <a:t>Europeană de Radiologie Musculo-scheletică (ESSR)</a:t>
            </a:r>
            <a:endParaRPr lang="en-US" sz="1700" b="1" dirty="0">
              <a:solidFill>
                <a:schemeClr val="accent6"/>
              </a:solidFill>
            </a:endParaRPr>
          </a:p>
        </p:txBody>
      </p:sp>
      <p:pic>
        <p:nvPicPr>
          <p:cNvPr id="4" name="Picture 2" descr="C:\Users\ISP\Documents\ZIUA INTERNAT RADIOLOGIEI\IDoR-logo-custo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" y="0"/>
            <a:ext cx="3657600" cy="12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4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6982"/>
            <a:ext cx="7391400" cy="48852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 err="1"/>
              <a:t>Imagistica</a:t>
            </a:r>
            <a:r>
              <a:rPr lang="en-US" sz="2800" dirty="0"/>
              <a:t> </a:t>
            </a:r>
            <a:r>
              <a:rPr lang="en-US" sz="2800" dirty="0" err="1" smtClean="0"/>
              <a:t>sportiva</a:t>
            </a:r>
            <a:r>
              <a:rPr lang="en-US" sz="2800" dirty="0" smtClean="0"/>
              <a:t> </a:t>
            </a:r>
            <a:r>
              <a:rPr lang="en-US" sz="2800" dirty="0" err="1"/>
              <a:t>este</a:t>
            </a:r>
            <a:r>
              <a:rPr lang="en-US" sz="2800" dirty="0"/>
              <a:t> o sub-</a:t>
            </a:r>
            <a:r>
              <a:rPr lang="en-US" sz="2800" dirty="0" err="1"/>
              <a:t>specialitate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plină</a:t>
            </a:r>
            <a:r>
              <a:rPr lang="en-US" sz="2800" dirty="0"/>
              <a:t> </a:t>
            </a:r>
            <a:r>
              <a:rPr lang="en-US" sz="2800" dirty="0" err="1"/>
              <a:t>dezvoltare</a:t>
            </a:r>
            <a:r>
              <a:rPr lang="en-US" sz="2800" dirty="0"/>
              <a:t> a </a:t>
            </a:r>
            <a:r>
              <a:rPr lang="en-US" sz="2800" dirty="0" err="1"/>
              <a:t>radiologiei</a:t>
            </a:r>
            <a:r>
              <a:rPr lang="en-US" sz="2800" dirty="0"/>
              <a:t> </a:t>
            </a:r>
            <a:r>
              <a:rPr lang="en-US" sz="2800" dirty="0" err="1"/>
              <a:t>diagnostice</a:t>
            </a:r>
            <a:r>
              <a:rPr lang="en-US" sz="2800" dirty="0"/>
              <a:t>, care </a:t>
            </a:r>
            <a:r>
              <a:rPr lang="en-US" sz="2800" dirty="0" err="1"/>
              <a:t>contribuie</a:t>
            </a:r>
            <a:r>
              <a:rPr lang="en-US" sz="2800" dirty="0"/>
              <a:t> la </a:t>
            </a:r>
            <a:r>
              <a:rPr lang="en-US" sz="2800" dirty="0" err="1"/>
              <a:t>evaluarea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managementul</a:t>
            </a:r>
            <a:r>
              <a:rPr lang="en-US" sz="2800" dirty="0"/>
              <a:t> </a:t>
            </a:r>
            <a:r>
              <a:rPr lang="en-US" sz="2800" dirty="0" err="1"/>
              <a:t>pacienților</a:t>
            </a:r>
            <a:r>
              <a:rPr lang="en-US" sz="2800" dirty="0"/>
              <a:t> cu </a:t>
            </a:r>
            <a:r>
              <a:rPr lang="en-US" sz="2800" dirty="0" err="1" smtClean="0"/>
              <a:t>boli</a:t>
            </a:r>
            <a:r>
              <a:rPr lang="en-US" sz="2800" dirty="0" smtClean="0"/>
              <a:t> </a:t>
            </a:r>
            <a:r>
              <a:rPr lang="en-US" sz="2800" dirty="0" err="1" smtClean="0"/>
              <a:t>musculo-scheletale</a:t>
            </a:r>
            <a:r>
              <a:rPr lang="en-US" sz="2800" dirty="0" smtClean="0"/>
              <a:t> </a:t>
            </a:r>
            <a:r>
              <a:rPr lang="en-US" sz="2800" dirty="0"/>
              <a:t>din </a:t>
            </a:r>
            <a:r>
              <a:rPr lang="en-US" sz="2800" dirty="0" err="1"/>
              <a:t>întreaga</a:t>
            </a:r>
            <a:r>
              <a:rPr lang="en-US" sz="2800" dirty="0"/>
              <a:t> </a:t>
            </a:r>
            <a:r>
              <a:rPr lang="en-US" sz="2800" dirty="0" err="1"/>
              <a:t>lume</a:t>
            </a:r>
            <a:r>
              <a:rPr lang="en-US" sz="2800" dirty="0"/>
              <a:t>. </a:t>
            </a:r>
            <a:endParaRPr lang="ro-RO" sz="2800" dirty="0" smtClean="0"/>
          </a:p>
          <a:p>
            <a:pPr algn="just"/>
            <a:r>
              <a:rPr lang="en-US" sz="2800" dirty="0" err="1" smtClean="0"/>
              <a:t>Specialiștii</a:t>
            </a:r>
            <a:r>
              <a:rPr lang="en-US" sz="2800" dirty="0" smtClean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smtClean="0"/>
              <a:t>imagistic</a:t>
            </a:r>
            <a:r>
              <a:rPr lang="ro-RO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sportiv</a:t>
            </a:r>
            <a:r>
              <a:rPr lang="ro-RO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/>
              <a:t>supervizează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efectuează</a:t>
            </a:r>
            <a:r>
              <a:rPr lang="en-US" sz="2800" dirty="0"/>
              <a:t> </a:t>
            </a:r>
            <a:r>
              <a:rPr lang="en-US" sz="2800" dirty="0" err="1" smtClean="0"/>
              <a:t>examinări</a:t>
            </a:r>
            <a:r>
              <a:rPr lang="en-US" sz="2800" dirty="0" smtClean="0"/>
              <a:t> </a:t>
            </a:r>
            <a:r>
              <a:rPr lang="en-US" sz="2800" dirty="0" err="1"/>
              <a:t>folosind</a:t>
            </a:r>
            <a:r>
              <a:rPr lang="en-US" sz="2800" dirty="0"/>
              <a:t> </a:t>
            </a:r>
            <a:r>
              <a:rPr lang="en-US" sz="2800" dirty="0" err="1"/>
              <a:t>tehnologii</a:t>
            </a:r>
            <a:r>
              <a:rPr lang="en-US" sz="2800" dirty="0"/>
              <a:t> </a:t>
            </a:r>
            <a:r>
              <a:rPr lang="en-US" sz="2800" dirty="0" err="1"/>
              <a:t>precum</a:t>
            </a:r>
            <a:r>
              <a:rPr lang="en-US" sz="2800" dirty="0"/>
              <a:t> </a:t>
            </a:r>
            <a:r>
              <a:rPr lang="en-US" sz="2800" dirty="0" err="1"/>
              <a:t>tomografia</a:t>
            </a:r>
            <a:r>
              <a:rPr lang="en-US" sz="2800" dirty="0"/>
              <a:t> </a:t>
            </a:r>
            <a:r>
              <a:rPr lang="en-US" sz="2800" dirty="0" err="1"/>
              <a:t>computerizată</a:t>
            </a:r>
            <a:r>
              <a:rPr lang="en-US" sz="2800" dirty="0"/>
              <a:t> (CT)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rezonanța</a:t>
            </a:r>
            <a:r>
              <a:rPr lang="en-US" sz="2800" dirty="0"/>
              <a:t> </a:t>
            </a:r>
            <a:r>
              <a:rPr lang="en-US" sz="2800" dirty="0" err="1"/>
              <a:t>magnetică</a:t>
            </a:r>
            <a:r>
              <a:rPr lang="en-US" sz="2800" dirty="0"/>
              <a:t> </a:t>
            </a:r>
            <a:r>
              <a:rPr lang="en-US" sz="2800" dirty="0" err="1"/>
              <a:t>nucleară</a:t>
            </a:r>
            <a:r>
              <a:rPr lang="en-US" sz="2800" dirty="0"/>
              <a:t> (RMN), </a:t>
            </a:r>
            <a:r>
              <a:rPr lang="en-US" sz="2800" dirty="0" err="1"/>
              <a:t>utilizând</a:t>
            </a:r>
            <a:r>
              <a:rPr lang="en-US" sz="2800" dirty="0"/>
              <a:t> </a:t>
            </a:r>
            <a:r>
              <a:rPr lang="en-US" sz="2800" dirty="0" err="1"/>
              <a:t>imaginile</a:t>
            </a:r>
            <a:r>
              <a:rPr lang="en-US" sz="2800" dirty="0"/>
              <a:t> </a:t>
            </a:r>
            <a:r>
              <a:rPr lang="en-US" sz="2800" dirty="0" err="1"/>
              <a:t>rezultate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urma</a:t>
            </a:r>
            <a:r>
              <a:rPr lang="en-US" sz="2800" dirty="0"/>
              <a:t> </a:t>
            </a:r>
            <a:r>
              <a:rPr lang="en-US" sz="2800" dirty="0" err="1"/>
              <a:t>utilizării</a:t>
            </a:r>
            <a:r>
              <a:rPr lang="en-US" sz="2800" dirty="0"/>
              <a:t> </a:t>
            </a:r>
            <a:r>
              <a:rPr lang="en-US" sz="2800" dirty="0" err="1"/>
              <a:t>acestor</a:t>
            </a:r>
            <a:r>
              <a:rPr lang="en-US" sz="2800" dirty="0"/>
              <a:t> </a:t>
            </a:r>
            <a:r>
              <a:rPr lang="en-US" sz="2800" dirty="0" err="1"/>
              <a:t>investigații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a </a:t>
            </a:r>
            <a:r>
              <a:rPr lang="en-US" sz="2800" dirty="0" err="1"/>
              <a:t>diagnostica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a </a:t>
            </a:r>
            <a:r>
              <a:rPr lang="en-US" sz="2800" dirty="0" err="1"/>
              <a:t>monitoriza</a:t>
            </a:r>
            <a:r>
              <a:rPr lang="en-US" sz="2800" dirty="0"/>
              <a:t> o </a:t>
            </a:r>
            <a:r>
              <a:rPr lang="en-US" sz="2800" dirty="0" err="1"/>
              <a:t>gamă</a:t>
            </a:r>
            <a:r>
              <a:rPr lang="en-US" sz="2800" dirty="0"/>
              <a:t> </a:t>
            </a:r>
            <a:r>
              <a:rPr lang="en-US" sz="2800" dirty="0" err="1"/>
              <a:t>largă</a:t>
            </a:r>
            <a:r>
              <a:rPr lang="en-US" sz="2800" dirty="0"/>
              <a:t> de </a:t>
            </a:r>
            <a:r>
              <a:rPr lang="en-US" sz="2800" dirty="0" err="1"/>
              <a:t>afecțiuni</a:t>
            </a:r>
            <a:r>
              <a:rPr lang="en-US" sz="2800" dirty="0"/>
              <a:t> </a:t>
            </a:r>
            <a:r>
              <a:rPr lang="ro-RO" sz="2800" dirty="0" smtClean="0"/>
              <a:t>musculo-scheletice</a:t>
            </a:r>
            <a:r>
              <a:rPr lang="en-US" sz="2800" dirty="0" smtClean="0"/>
              <a:t>. </a:t>
            </a:r>
            <a:endParaRPr lang="en-US" sz="2800" dirty="0"/>
          </a:p>
          <a:p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4" name="Picture 2" descr="C:\Users\ISP\Documents\ZIUA INTERNAT RADIOLOGIEI\IDoR-logo-custo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3657600" cy="12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1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5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2098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rgbClr val="FF0000"/>
                </a:solidFill>
              </a:rPr>
              <a:t>		HASHTAGUL #</a:t>
            </a:r>
          </a:p>
          <a:p>
            <a:r>
              <a:rPr lang="ro-RO" sz="3200" dirty="0" smtClean="0"/>
              <a:t> </a:t>
            </a:r>
            <a:r>
              <a:rPr lang="ro-RO" sz="3200" b="1" dirty="0" smtClean="0">
                <a:solidFill>
                  <a:srgbClr val="FF0000"/>
                </a:solidFill>
              </a:rPr>
              <a:t>Zilei internaţionale a Radiologiei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2438400" cy="152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226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822</TotalTime>
  <Words>702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Ziua Internaţională a Radiologiei 8 Noiembrie 2019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ISP</dc:creator>
  <cp:lastModifiedBy>ISP</cp:lastModifiedBy>
  <cp:revision>53</cp:revision>
  <cp:lastPrinted>2019-10-03T06:30:28Z</cp:lastPrinted>
  <dcterms:created xsi:type="dcterms:W3CDTF">2006-08-16T00:00:00Z</dcterms:created>
  <dcterms:modified xsi:type="dcterms:W3CDTF">2019-10-23T06:03:01Z</dcterms:modified>
</cp:coreProperties>
</file>